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98" r:id="rId5"/>
    <p:sldId id="312" r:id="rId6"/>
    <p:sldId id="300" r:id="rId7"/>
    <p:sldId id="301" r:id="rId8"/>
    <p:sldId id="302" r:id="rId9"/>
    <p:sldId id="304" r:id="rId10"/>
    <p:sldId id="303" r:id="rId11"/>
    <p:sldId id="308" r:id="rId12"/>
    <p:sldId id="305" r:id="rId13"/>
    <p:sldId id="309" r:id="rId14"/>
    <p:sldId id="306" r:id="rId15"/>
    <p:sldId id="307" r:id="rId16"/>
    <p:sldId id="310" r:id="rId17"/>
    <p:sldId id="311" r:id="rId18"/>
    <p:sldId id="313" r:id="rId19"/>
    <p:sldId id="315" r:id="rId20"/>
    <p:sldId id="336" r:id="rId21"/>
    <p:sldId id="337" r:id="rId22"/>
    <p:sldId id="316" r:id="rId23"/>
    <p:sldId id="338" r:id="rId24"/>
    <p:sldId id="320" r:id="rId25"/>
    <p:sldId id="317" r:id="rId26"/>
    <p:sldId id="318" r:id="rId27"/>
    <p:sldId id="327" r:id="rId28"/>
    <p:sldId id="328" r:id="rId29"/>
    <p:sldId id="329" r:id="rId30"/>
    <p:sldId id="330" r:id="rId31"/>
    <p:sldId id="319" r:id="rId32"/>
    <p:sldId id="331" r:id="rId33"/>
    <p:sldId id="321" r:id="rId34"/>
    <p:sldId id="332" r:id="rId35"/>
    <p:sldId id="322" r:id="rId36"/>
    <p:sldId id="333" r:id="rId37"/>
    <p:sldId id="323" r:id="rId38"/>
    <p:sldId id="334" r:id="rId39"/>
    <p:sldId id="324" r:id="rId40"/>
    <p:sldId id="335" r:id="rId41"/>
    <p:sldId id="325" r:id="rId42"/>
    <p:sldId id="326" r:id="rId43"/>
    <p:sldId id="314" r:id="rId4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ED3AE0-96DC-4843-8DCF-5E787AA5A0F9}">
          <p14:sldIdLst>
            <p14:sldId id="298"/>
          </p14:sldIdLst>
        </p14:section>
        <p14:section name="Überblick über Machine Learning" id="{EBE0A4DD-FD57-497D-9DB2-51A8BB12652C}">
          <p14:sldIdLst>
            <p14:sldId id="312"/>
            <p14:sldId id="300"/>
            <p14:sldId id="301"/>
            <p14:sldId id="302"/>
            <p14:sldId id="304"/>
            <p14:sldId id="303"/>
            <p14:sldId id="308"/>
            <p14:sldId id="305"/>
            <p14:sldId id="309"/>
            <p14:sldId id="306"/>
            <p14:sldId id="307"/>
            <p14:sldId id="310"/>
            <p14:sldId id="311"/>
          </p14:sldIdLst>
        </p14:section>
        <p14:section name="Reinforcement Learning" id="{B92DF6E5-9C9D-4E97-82E7-7B16D5B01CB1}">
          <p14:sldIdLst>
            <p14:sldId id="313"/>
            <p14:sldId id="315"/>
            <p14:sldId id="336"/>
            <p14:sldId id="337"/>
            <p14:sldId id="316"/>
            <p14:sldId id="338"/>
            <p14:sldId id="320"/>
            <p14:sldId id="317"/>
            <p14:sldId id="318"/>
            <p14:sldId id="327"/>
            <p14:sldId id="328"/>
            <p14:sldId id="329"/>
            <p14:sldId id="330"/>
            <p14:sldId id="319"/>
            <p14:sldId id="331"/>
            <p14:sldId id="321"/>
            <p14:sldId id="332"/>
            <p14:sldId id="322"/>
            <p14:sldId id="333"/>
            <p14:sldId id="323"/>
            <p14:sldId id="334"/>
            <p14:sldId id="324"/>
            <p14:sldId id="335"/>
            <p14:sldId id="325"/>
            <p14:sldId id="326"/>
          </p14:sldIdLst>
        </p14:section>
        <p14:section name="Projektausblick" id="{5985DAA4-3043-4EC5-A785-69C5B439BC08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E22D0-69DB-4AD2-BFDB-B6B0697DB30B}" type="datetimeFigureOut">
              <a:rPr lang="de-DE" smtClean="0"/>
              <a:t>07.06.2022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2C47E-A6F7-498A-BC00-873284D75D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854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0A2B6-884F-47F1-97D4-56FF4241B1BC}" type="datetimeFigureOut">
              <a:rPr lang="de-DE" smtClean="0"/>
              <a:t>07.06.2022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654A-7554-4E4B-9F02-6F44B6EE535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48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654A-7554-4E4B-9F02-6F44B6EE535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402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654A-7554-4E4B-9F02-6F44B6EE535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183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3FAFE-A8FF-49BF-8B95-C1A5C14FF84D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DA952A-262B-4C09-82C5-587247F1B81B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005D64-4B99-448C-A713-09FA5439052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29FE05-7231-43BE-B847-3AFA4A19CBA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53D26F-6680-425F-97AB-0E8697BD65E2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A3ECD2-F655-4F1D-98E0-52599BF52BC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8DB74F-2903-429A-9E94-EB396A414E9D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CFA574F0-4503-424B-A28D-924B84ECEA2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3B6CE1F-19FD-43AD-A3FC-53284371392B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5F6FD458-B8F2-4748-BB72-410F5C7102C5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Bild 3" descr="Nahaufnahme eines Blatts Papier mit einem Bleistift darauf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Lernverfahren im Machine Learning mit Fokus auf Reinforcement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de-DE" sz="1600" dirty="0" err="1"/>
              <a:t>Ontime</a:t>
            </a:r>
            <a:r>
              <a:rPr lang="de-DE" sz="1600" dirty="0"/>
              <a:t> –</a:t>
            </a:r>
          </a:p>
          <a:p>
            <a:pPr rtl="0">
              <a:lnSpc>
                <a:spcPct val="100000"/>
              </a:lnSpc>
            </a:pPr>
            <a:r>
              <a:rPr lang="de-DE" sz="1600" dirty="0" err="1"/>
              <a:t>Punctuality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a </a:t>
            </a:r>
            <a:r>
              <a:rPr lang="de-DE" sz="1600" dirty="0" err="1"/>
              <a:t>service</a:t>
            </a:r>
            <a:endParaRPr lang="de-DE" sz="1600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0EE4-7A32-5F46-5737-A4096364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RL – Use Case</a:t>
            </a:r>
          </a:p>
        </p:txBody>
      </p:sp>
      <p:pic>
        <p:nvPicPr>
          <p:cNvPr id="8194" name="Picture 2" descr="The very basics of Reinforcement Learning | by Aneek Das | Becoming Human:  Artificial Intelligence Magazine">
            <a:extLst>
              <a:ext uri="{FF2B5EF4-FFF2-40B4-BE49-F238E27FC236}">
                <a16:creationId xmlns:a16="http://schemas.microsoft.com/office/drawing/2014/main" id="{8689DAC0-250C-1EF1-3B7A-5F7ECE91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426" y="2090543"/>
            <a:ext cx="5779148" cy="40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14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0EE4-7A32-5F46-5737-A4096364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9950"/>
            <a:ext cx="10058400" cy="1450757"/>
          </a:xfrm>
        </p:spPr>
        <p:txBody>
          <a:bodyPr/>
          <a:lstStyle/>
          <a:p>
            <a:r>
              <a:rPr lang="de-DE" dirty="0"/>
              <a:t>RL - Verfahren</a:t>
            </a:r>
          </a:p>
        </p:txBody>
      </p:sp>
      <p:pic>
        <p:nvPicPr>
          <p:cNvPr id="5122" name="Picture 2" descr="Machine Learning Explained: Understanding Supervised, Unsupervised, and Reinforcement  Learning | Datafloq">
            <a:extLst>
              <a:ext uri="{FF2B5EF4-FFF2-40B4-BE49-F238E27FC236}">
                <a16:creationId xmlns:a16="http://schemas.microsoft.com/office/drawing/2014/main" id="{CB7CE7A6-C4C2-AE14-DE3F-5E2469435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28761" r="2808" b="4051"/>
          <a:stretch/>
        </p:blipFill>
        <p:spPr bwMode="auto">
          <a:xfrm>
            <a:off x="970384" y="1978089"/>
            <a:ext cx="10273003" cy="41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9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59A63-7291-B72D-B6BB-2002BFCD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RL - Beispiel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DB7BF8A-4F8C-D9F3-C762-DC82A2FE2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" b="66553"/>
          <a:stretch/>
        </p:blipFill>
        <p:spPr bwMode="auto">
          <a:xfrm>
            <a:off x="1097280" y="2769176"/>
            <a:ext cx="10162189" cy="24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0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59A63-7291-B72D-B6BB-2002BFCD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RL - Beispiel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FD10CD-A34A-7F08-60BB-2F071F464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7" b="33334"/>
          <a:stretch/>
        </p:blipFill>
        <p:spPr bwMode="auto">
          <a:xfrm>
            <a:off x="1097280" y="2769177"/>
            <a:ext cx="10385161" cy="246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1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59A63-7291-B72D-B6BB-2002BFCD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RL - Beispiel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F4C064-D854-3AC8-1062-288180E1B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4"/>
          <a:stretch/>
        </p:blipFill>
        <p:spPr bwMode="auto">
          <a:xfrm>
            <a:off x="1097280" y="2769177"/>
            <a:ext cx="10420740" cy="246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9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1CAE63-5804-232E-54FA-D8B04699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D21991-96F9-522D-6D2F-4217D0F5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Überblick über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Reinforcement Learning Algorithmen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Projektausblick</a:t>
            </a:r>
          </a:p>
        </p:txBody>
      </p:sp>
    </p:spTree>
    <p:extLst>
      <p:ext uri="{BB962C8B-B14F-4D97-AF65-F5344CB8AC3E}">
        <p14:creationId xmlns:p14="http://schemas.microsoft.com/office/powerpoint/2010/main" val="28279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7F945-6947-97C4-CB93-3E6EB3E4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Q-Learning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A9F7F8-9523-D392-BDD9-0457A65C5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7"/>
          <a:stretch/>
        </p:blipFill>
        <p:spPr>
          <a:xfrm>
            <a:off x="6726227" y="2087764"/>
            <a:ext cx="3929332" cy="38043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4C65778-6584-14DE-4E18-E02F63DA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626509"/>
            <a:ext cx="4368494" cy="27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7F945-6947-97C4-CB93-3E6EB3E4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1348E1-0779-444D-B9F7-B6064C7FA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71193"/>
            <a:ext cx="10058400" cy="3097900"/>
          </a:xfrm>
        </p:spPr>
        <p:txBody>
          <a:bodyPr/>
          <a:lstStyle/>
          <a:p>
            <a:r>
              <a:rPr lang="de-DE" dirty="0" err="1"/>
              <a:t>Bellman</a:t>
            </a:r>
            <a:r>
              <a:rPr lang="de-DE" dirty="0"/>
              <a:t>-Gleichung:</a:t>
            </a:r>
          </a:p>
          <a:p>
            <a:endParaRPr lang="de-DE" dirty="0"/>
          </a:p>
        </p:txBody>
      </p:sp>
      <p:pic>
        <p:nvPicPr>
          <p:cNvPr id="5" name="Picture 4" descr="dynamic programming - Q-learning Updating Frequency - Stack Overflow">
            <a:extLst>
              <a:ext uri="{FF2B5EF4-FFF2-40B4-BE49-F238E27FC236}">
                <a16:creationId xmlns:a16="http://schemas.microsoft.com/office/drawing/2014/main" id="{9CB3A39F-0AA2-99D0-D2FF-D0B6C6F0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194704"/>
            <a:ext cx="9948045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5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7F945-6947-97C4-CB93-3E6EB3E4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Q-Learning</a:t>
            </a:r>
          </a:p>
        </p:txBody>
      </p:sp>
      <p:sp>
        <p:nvSpPr>
          <p:cNvPr id="4" name="AutoShape 2" descr="Questions About Deep Q-Learning - Stack Overflow">
            <a:extLst>
              <a:ext uri="{FF2B5EF4-FFF2-40B4-BE49-F238E27FC236}">
                <a16:creationId xmlns:a16="http://schemas.microsoft.com/office/drawing/2014/main" id="{767E7DBC-E318-BD5D-F071-85F73F35E9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54" name="Picture 6" descr="enter image description here">
            <a:extLst>
              <a:ext uri="{FF2B5EF4-FFF2-40B4-BE49-F238E27FC236}">
                <a16:creationId xmlns:a16="http://schemas.microsoft.com/office/drawing/2014/main" id="{8696C89D-148E-C331-7EFB-A800A484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10" y="2021459"/>
            <a:ext cx="8586380" cy="42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1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5EE48-6A14-8F29-2849-F186475F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Policy Gradient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685576-2FAF-DF15-2B02-E0FF7FCC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31" y="2038349"/>
            <a:ext cx="8016738" cy="419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1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1CAE63-5804-232E-54FA-D8B04699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D21991-96F9-522D-6D2F-4217D0F5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Überblick über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Reinforcement Learning Algorithmen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Projektausblick</a:t>
            </a:r>
          </a:p>
        </p:txBody>
      </p:sp>
    </p:spTree>
    <p:extLst>
      <p:ext uri="{BB962C8B-B14F-4D97-AF65-F5344CB8AC3E}">
        <p14:creationId xmlns:p14="http://schemas.microsoft.com/office/powerpoint/2010/main" val="288926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5EE48-6A14-8F29-2849-F186475F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Policy Gradient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9FFA2E-D208-B364-8934-3612E1197791}"/>
              </a:ext>
            </a:extLst>
          </p:cNvPr>
          <p:cNvSpPr txBox="1"/>
          <p:nvPr/>
        </p:nvSpPr>
        <p:spPr>
          <a:xfrm>
            <a:off x="1200150" y="2124075"/>
            <a:ext cx="9955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Maximierung des erwarteten </a:t>
            </a:r>
            <a:r>
              <a:rPr lang="de-DE" sz="2000" dirty="0" err="1"/>
              <a:t>Rewards</a:t>
            </a:r>
            <a:r>
              <a:rPr lang="de-DE" sz="2000" dirty="0"/>
              <a:t> nach einer Trajektorie </a:t>
            </a:r>
            <a:r>
              <a:rPr lang="el-GR" sz="2000" b="0" i="1" dirty="0">
                <a:solidFill>
                  <a:srgbClr val="292929"/>
                </a:solidFill>
                <a:effectLst/>
                <a:latin typeface="charter"/>
              </a:rPr>
              <a:t>τ</a:t>
            </a:r>
            <a:r>
              <a:rPr lang="de-DE" sz="2000" dirty="0"/>
              <a:t> von Schritten: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Update der Parameter </a:t>
            </a:r>
            <a:r>
              <a:rPr lang="el-GR" sz="2000" dirty="0"/>
              <a:t>θ</a:t>
            </a:r>
            <a:r>
              <a:rPr lang="de-DE" sz="2000" dirty="0"/>
              <a:t> mithilfe von Gradient Descent: 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Wahrscheinlichkeit für eine Aktion wird ermittelt und in Abhängigkeit von dem Reward erhöht oder erniedrigt </a:t>
            </a:r>
            <a:r>
              <a:rPr lang="de-DE" sz="2000" dirty="0">
                <a:sym typeface="Wingdings" panose="05000000000000000000" pitchFamily="2" charset="2"/>
              </a:rPr>
              <a:t> Aktionen mit hoher Wahrscheinlichkeit werden infolgedessen statistisch häufiger ausgewählt als Aktionen mit niedriger Wahrscheinlichkeit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Stochastisches Verfahren, welches sich kontinuierlich für Aktionen vorhersagt               </a:t>
            </a:r>
            <a:r>
              <a:rPr lang="de-DE" sz="2000" dirty="0">
                <a:sym typeface="Wingdings" panose="05000000000000000000" pitchFamily="2" charset="2"/>
              </a:rPr>
              <a:t>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Q-Learning: Deterministisches Verfahren, welches den erwarteten Reward für eine Aktion vorhersagt und sich diskret für den höchsten Reward entscheidet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7ACB63-850B-3A70-F850-46F90E33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08" y="2061328"/>
            <a:ext cx="1562235" cy="4419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20ED6B-E67C-03DF-BEEE-52042A8A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86" y="2466169"/>
            <a:ext cx="172989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25693-5430-A9AE-1243-E4DC3218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de-DE" dirty="0"/>
              <a:t>Dynamische Programmierung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BE385D-4F4B-E0FA-A60A-CD69EBA9B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7" y="2370749"/>
            <a:ext cx="5326069" cy="3182326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B2521B-303A-EE58-80A7-CC7BB9603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3" y="2120900"/>
            <a:ext cx="4771181" cy="403225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- </a:t>
            </a:r>
            <a:r>
              <a:rPr lang="de-DE" sz="2000" dirty="0"/>
              <a:t>Algorithmische Möglichkeit Optimierungsprobleme zu lösen, indem das Problem in viele gleichartige Teilprobleme aufgeteilt wird – Bedingung: Optimale Lösung des Problems setzt sich aus der optimalen Lösung der Teilprobleme zusammen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- Lösungen der kleinsten Teilprobleme werden ermittelt und abgespeichert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Ergebnisse werden einerseits für ähnliche Teilprobleme verwendet und andererseits zur Lösung des nächstgrößeren Problems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Kostspielige Rekursionen werden vermieden</a:t>
            </a:r>
          </a:p>
        </p:txBody>
      </p:sp>
    </p:spTree>
    <p:extLst>
      <p:ext uri="{BB962C8B-B14F-4D97-AF65-F5344CB8AC3E}">
        <p14:creationId xmlns:p14="http://schemas.microsoft.com/office/powerpoint/2010/main" val="87510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27549-4DD6-F587-5279-1250317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Mehrarmige Banditen Problem</a:t>
            </a:r>
          </a:p>
        </p:txBody>
      </p:sp>
      <p:pic>
        <p:nvPicPr>
          <p:cNvPr id="1026" name="Picture 2" descr="Slot Machines Etiquettes | The Ultimate Slot Machine Guide">
            <a:extLst>
              <a:ext uri="{FF2B5EF4-FFF2-40B4-BE49-F238E27FC236}">
                <a16:creationId xmlns:a16="http://schemas.microsoft.com/office/drawing/2014/main" id="{31EB9564-81A5-EB27-EAAE-95D3A9AF4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62253"/>
            <a:ext cx="4722495" cy="38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A140DB-3F0D-B9E6-DC8B-C7A150031647}"/>
              </a:ext>
            </a:extLst>
          </p:cNvPr>
          <p:cNvSpPr txBox="1"/>
          <p:nvPr/>
        </p:nvSpPr>
        <p:spPr>
          <a:xfrm>
            <a:off x="5979719" y="2378509"/>
            <a:ext cx="5194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Klassisches Problem im Reinforcement Learning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 einem k-armigen Banditen bzw. an k einarmigen Banditen sollen n Spiele gespielt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Jedem Arm wird eine Zufallsvariable zugeordnet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Gesamtgewinn maximieren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Annahmen: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Unabhängigkeit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Stationarität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Unterschiedliche Erwartungswerte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Gleiche Standardabweichung</a:t>
            </a:r>
          </a:p>
        </p:txBody>
      </p:sp>
    </p:spTree>
    <p:extLst>
      <p:ext uri="{BB962C8B-B14F-4D97-AF65-F5344CB8AC3E}">
        <p14:creationId xmlns:p14="http://schemas.microsoft.com/office/powerpoint/2010/main" val="26641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F4E4D-6E37-BA50-9AEC-41E61F10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Exploration-Exploitation-Dilemma</a:t>
            </a:r>
          </a:p>
        </p:txBody>
      </p:sp>
      <p:pic>
        <p:nvPicPr>
          <p:cNvPr id="3074" name="Picture 2" descr="Becoming An Invincible Company – Virtuos Digital">
            <a:extLst>
              <a:ext uri="{FF2B5EF4-FFF2-40B4-BE49-F238E27FC236}">
                <a16:creationId xmlns:a16="http://schemas.microsoft.com/office/drawing/2014/main" id="{60FF96E9-BC9A-BECA-843D-0E012F1B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400425"/>
            <a:ext cx="4991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246CF0-60F6-CDC9-DF49-11B7C63A9FA6}"/>
              </a:ext>
            </a:extLst>
          </p:cNvPr>
          <p:cNvSpPr txBox="1"/>
          <p:nvPr/>
        </p:nvSpPr>
        <p:spPr>
          <a:xfrm>
            <a:off x="714375" y="2703463"/>
            <a:ext cx="2886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Alle Arme mehrfach ausprobieren, um zuverlässig herausfinden zu können, welcher der Beste ist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CFBF849-BDBD-A468-9C23-DADF5EBF61EB}"/>
              </a:ext>
            </a:extLst>
          </p:cNvPr>
          <p:cNvSpPr txBox="1"/>
          <p:nvPr/>
        </p:nvSpPr>
        <p:spPr>
          <a:xfrm>
            <a:off x="8591550" y="2888129"/>
            <a:ext cx="2886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Besten Arm besonders häufig spielen, um den Gewinn zu maximieren</a:t>
            </a:r>
          </a:p>
        </p:txBody>
      </p:sp>
    </p:spTree>
    <p:extLst>
      <p:ext uri="{BB962C8B-B14F-4D97-AF65-F5344CB8AC3E}">
        <p14:creationId xmlns:p14="http://schemas.microsoft.com/office/powerpoint/2010/main" val="1864456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4E303-C195-A64D-AEBD-D083565F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reiner Exploration</a:t>
            </a:r>
          </a:p>
        </p:txBody>
      </p:sp>
      <p:pic>
        <p:nvPicPr>
          <p:cNvPr id="1026" name="Picture 2" descr="Der prozess des geschäftsmanns, der einen boden gräbt, um schätze zu  finden. Der prozess des geschäftsmanns, der einen boden | CanStock">
            <a:extLst>
              <a:ext uri="{FF2B5EF4-FFF2-40B4-BE49-F238E27FC236}">
                <a16:creationId xmlns:a16="http://schemas.microsoft.com/office/drawing/2014/main" id="{716ED7AF-CB88-F57E-676F-5FB6966DA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20327" b="8639"/>
          <a:stretch/>
        </p:blipFill>
        <p:spPr bwMode="auto">
          <a:xfrm>
            <a:off x="1202055" y="2079626"/>
            <a:ext cx="3512820" cy="394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6E978A3-2F6F-4C51-0E1D-CFB4876BE2AF}"/>
              </a:ext>
            </a:extLst>
          </p:cNvPr>
          <p:cNvSpPr txBox="1"/>
          <p:nvPr/>
        </p:nvSpPr>
        <p:spPr>
          <a:xfrm>
            <a:off x="4848225" y="2891390"/>
            <a:ext cx="6307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Es werden viele verschiedene Wege ausprobiert, anstatt den Besten durchzuziehen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Häufig werden auch Arme mit kleineren Erwartungswerten betätigt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Erzielte Gewinn nähert sich immer mehr dem Mittelwert an anstatt dem Maximalgewinn</a:t>
            </a:r>
          </a:p>
        </p:txBody>
      </p:sp>
    </p:spTree>
    <p:extLst>
      <p:ext uri="{BB962C8B-B14F-4D97-AF65-F5344CB8AC3E}">
        <p14:creationId xmlns:p14="http://schemas.microsoft.com/office/powerpoint/2010/main" val="64746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462F9-DBF0-8B16-2854-3E73B0EC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reiner Exploitation</a:t>
            </a:r>
          </a:p>
        </p:txBody>
      </p:sp>
      <p:pic>
        <p:nvPicPr>
          <p:cNvPr id="2050" name="Picture 2" descr="Reinforcement Learning – Exploration vs Exploitation Tradeoff - AI ML  Analytics">
            <a:extLst>
              <a:ext uri="{FF2B5EF4-FFF2-40B4-BE49-F238E27FC236}">
                <a16:creationId xmlns:a16="http://schemas.microsoft.com/office/drawing/2014/main" id="{B9D70704-27BC-15C4-81BB-C0DF5777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306705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728EA14-C232-C3CC-4338-6CF5BDC51970}"/>
              </a:ext>
            </a:extLst>
          </p:cNvPr>
          <p:cNvSpPr txBox="1"/>
          <p:nvPr/>
        </p:nvSpPr>
        <p:spPr>
          <a:xfrm>
            <a:off x="4429125" y="2824827"/>
            <a:ext cx="6726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Schon nach wenigen Spielen wird der beste Arm ausgewählt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ym typeface="Wingdings" panose="05000000000000000000" pitchFamily="2" charset="2"/>
              </a:rPr>
              <a:t>Es besteht hierbei die Gefahr, dass es sich nur um den scheinbar besten Arm handelt, falls dieser zu Beginn zufälligerweise besser performt hat als der tatsächlich beste Arm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ym typeface="Wingdings" panose="05000000000000000000" pitchFamily="2" charset="2"/>
              </a:rPr>
              <a:t>Letztendliche Gewinn fällt kleiner aus als der maximal mögliche Gewinne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075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15A32-34FD-339D-236D-CE9F37F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 der Algorithmen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7227D4F-D198-C294-FF6E-FAD70E530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lvl="0" indent="-342900" algn="just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Initialisierung</a:t>
                </a:r>
                <a:r>
                  <a:rPr lang="de-DE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Simulation, Zufallsvariablen und Datenelemente müssen vorbereitet werden, sodass eine Spieldurchführung, Speicherung der Ergebnisse und Berechnung der nächsten Entscheidungen möglich ist</a:t>
                </a:r>
              </a:p>
              <a:p>
                <a:pPr marL="342900" lvl="0" indent="-342900" algn="just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Schleife über </a:t>
                </a:r>
                <a14:m>
                  <m:oMath xmlns:m="http://schemas.openxmlformats.org/officeDocument/2006/math">
                    <m:r>
                      <a:rPr lang="de-DE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Spiele:</a:t>
                </a:r>
                <a:endParaRPr lang="de-DE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Selektion:</a:t>
                </a:r>
                <a:r>
                  <a:rPr lang="de-DE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Auswahl des Armes, der als nächstes gespielt wird</a:t>
                </a:r>
              </a:p>
              <a:p>
                <a:pPr marL="742950" lvl="1" indent="-285750" algn="just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Spiel ausführen:</a:t>
                </a:r>
                <a:r>
                  <a:rPr lang="de-DE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Spieldurchführung am ausgewählten Arm mithilfe eines Zufallsgenerators mit der Zufallsvariable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sowie der Speicherung der Ergebnisse</a:t>
                </a:r>
              </a:p>
              <a:p>
                <a:pPr marL="742950" lvl="1" indent="-285750" algn="just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Update:</a:t>
                </a:r>
                <a:r>
                  <a:rPr lang="de-DE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Berechnung neuer Größen auf Basis des neuen Ergebnisses, damit für das nächste Spiel wieder eine neue Entscheidung in der Selektion getroffen werden kann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de-DE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Aufbereitung und Ausgabe der Ergebnisse</a:t>
                </a:r>
                <a:endParaRPr lang="de-DE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7227D4F-D198-C294-FF6E-FAD70E530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297" r="-15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1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246D1-1740-5F0C-A057-A82E880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pic>
        <p:nvPicPr>
          <p:cNvPr id="2050" name="Picture 2" descr="Leben wir in einer Simulation? Die Wahrscheinlichkeit ist hoch - Futurezone">
            <a:extLst>
              <a:ext uri="{FF2B5EF4-FFF2-40B4-BE49-F238E27FC236}">
                <a16:creationId xmlns:a16="http://schemas.microsoft.com/office/drawing/2014/main" id="{B45C577A-A2D9-120C-A48C-CD6C2EE4E1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/>
          <a:stretch/>
        </p:blipFill>
        <p:spPr bwMode="auto">
          <a:xfrm>
            <a:off x="1097280" y="2185495"/>
            <a:ext cx="5233889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68436D3-BF18-4DDF-B040-7C75F7FE14B3}"/>
              </a:ext>
            </a:extLst>
          </p:cNvPr>
          <p:cNvSpPr txBox="1">
            <a:spLocks/>
          </p:cNvSpPr>
          <p:nvPr/>
        </p:nvSpPr>
        <p:spPr>
          <a:xfrm>
            <a:off x="6572249" y="2266949"/>
            <a:ext cx="4876412" cy="367933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- 9 – armiger Bandit (k=9)</a:t>
            </a:r>
          </a:p>
          <a:p>
            <a:r>
              <a:rPr lang="de-DE" dirty="0"/>
              <a:t>- Jeder Arm hat eine andere Zufallsvariable</a:t>
            </a:r>
          </a:p>
          <a:p>
            <a:r>
              <a:rPr lang="de-DE" dirty="0"/>
              <a:t>- Höchster Erwartungswert: 1,6 – Arm 9</a:t>
            </a:r>
          </a:p>
          <a:p>
            <a:r>
              <a:rPr lang="de-DE" dirty="0"/>
              <a:t>- 2. Höchster Erwartungswert: 1,4 – Arm 8</a:t>
            </a:r>
          </a:p>
          <a:p>
            <a:r>
              <a:rPr lang="de-DE" dirty="0"/>
              <a:t>- Mittlerer Erwartungswert über alle Arme: 0,8</a:t>
            </a:r>
          </a:p>
          <a:p>
            <a:r>
              <a:rPr lang="de-DE" dirty="0"/>
              <a:t>- Anzahl an Spiele: 2700 (n=2700)</a:t>
            </a:r>
          </a:p>
          <a:p>
            <a:r>
              <a:rPr lang="de-DE" dirty="0"/>
              <a:t>- </a:t>
            </a:r>
            <a:r>
              <a:rPr lang="de-DE" b="1" dirty="0"/>
              <a:t>Algorithmen: </a:t>
            </a:r>
            <a:r>
              <a:rPr lang="de-DE" dirty="0"/>
              <a:t>Random-, Greedy-, </a:t>
            </a:r>
            <a:r>
              <a:rPr lang="el-GR" dirty="0"/>
              <a:t>ε</a:t>
            </a:r>
            <a:r>
              <a:rPr lang="de-DE" dirty="0"/>
              <a:t>-First-,             </a:t>
            </a:r>
            <a:r>
              <a:rPr lang="el-GR" dirty="0"/>
              <a:t>ε</a:t>
            </a:r>
            <a:r>
              <a:rPr lang="de-DE" dirty="0"/>
              <a:t>-Greedy, </a:t>
            </a:r>
            <a:r>
              <a:rPr lang="el-GR" dirty="0"/>
              <a:t>ε</a:t>
            </a:r>
            <a:r>
              <a:rPr lang="de-DE" dirty="0"/>
              <a:t>-Decreasing-Algorithmus</a:t>
            </a:r>
          </a:p>
        </p:txBody>
      </p:sp>
    </p:spTree>
    <p:extLst>
      <p:ext uri="{BB962C8B-B14F-4D97-AF65-F5344CB8AC3E}">
        <p14:creationId xmlns:p14="http://schemas.microsoft.com/office/powerpoint/2010/main" val="1181159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6AC77-2EEE-8E97-E525-8E950D13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Random-Algorithmus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A4C667-2EC9-EFE8-B0C2-7BFFFB22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66025"/>
          </a:xfrm>
        </p:spPr>
        <p:txBody>
          <a:bodyPr>
            <a:normAutofit/>
          </a:bodyPr>
          <a:lstStyle/>
          <a:p>
            <a:r>
              <a:rPr lang="de-DE" dirty="0"/>
              <a:t>- Komplet zufällige Auswahl des nächsten Armes</a:t>
            </a:r>
          </a:p>
          <a:p>
            <a:r>
              <a:rPr lang="de-DE" dirty="0"/>
              <a:t>- Nur Untersuchung der einzelnen Arme</a:t>
            </a:r>
          </a:p>
          <a:p>
            <a:r>
              <a:rPr lang="de-DE" dirty="0"/>
              <a:t>- Keine Nutzung des gewonnen Wissens aus der Untersuchung der Arme 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Reine Exploration</a:t>
            </a:r>
            <a:endParaRPr lang="de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3D519-6D58-B889-4228-12F1D226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1926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47D66-5471-64FF-91E4-61B3B9732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8596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0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6AC77-2EEE-8E97-E525-8E950D13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Random-Algorithmus</a:t>
            </a:r>
          </a:p>
        </p:txBody>
      </p:sp>
      <p:pic>
        <p:nvPicPr>
          <p:cNvPr id="1026" name="Grafik 3">
            <a:extLst>
              <a:ext uri="{FF2B5EF4-FFF2-40B4-BE49-F238E27FC236}">
                <a16:creationId xmlns:a16="http://schemas.microsoft.com/office/drawing/2014/main" id="{C0FF986A-E643-4A5C-8FAD-10D4B926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04" y="2358645"/>
            <a:ext cx="4494313" cy="40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fik 2">
            <a:extLst>
              <a:ext uri="{FF2B5EF4-FFF2-40B4-BE49-F238E27FC236}">
                <a16:creationId xmlns:a16="http://schemas.microsoft.com/office/drawing/2014/main" id="{763A0580-E81B-0D13-E923-A730CE29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8" y="2357337"/>
            <a:ext cx="4409331" cy="39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3D519-6D58-B889-4228-12F1D226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576" y="21926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47D66-5471-64FF-91E4-61B3B9732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8596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41DACF-8FDA-6C39-E9C0-3925752F940C}"/>
              </a:ext>
            </a:extLst>
          </p:cNvPr>
          <p:cNvSpPr txBox="1"/>
          <p:nvPr/>
        </p:nvSpPr>
        <p:spPr>
          <a:xfrm>
            <a:off x="1670181" y="2035806"/>
            <a:ext cx="401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Nutzung der Banditenarme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B7132B0-CFAE-D243-05A1-7FDE79554DF2}"/>
              </a:ext>
            </a:extLst>
          </p:cNvPr>
          <p:cNvSpPr txBox="1"/>
          <p:nvPr/>
        </p:nvSpPr>
        <p:spPr>
          <a:xfrm>
            <a:off x="6518052" y="2032520"/>
            <a:ext cx="412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Entwicklung des Gesamtgewinnes</a:t>
            </a:r>
          </a:p>
        </p:txBody>
      </p:sp>
    </p:spTree>
    <p:extLst>
      <p:ext uri="{BB962C8B-B14F-4D97-AF65-F5344CB8AC3E}">
        <p14:creationId xmlns:p14="http://schemas.microsoft.com/office/powerpoint/2010/main" val="5665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Machine Learning</a:t>
            </a:r>
          </a:p>
        </p:txBody>
      </p:sp>
      <p:pic>
        <p:nvPicPr>
          <p:cNvPr id="1026" name="Picture 2" descr="Machine Learning: Algorithmen, Methoden und Beispiele">
            <a:extLst>
              <a:ext uri="{FF2B5EF4-FFF2-40B4-BE49-F238E27FC236}">
                <a16:creationId xmlns:a16="http://schemas.microsoft.com/office/drawing/2014/main" id="{351F74D5-812F-339B-550F-311C93F3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721" y="1985010"/>
            <a:ext cx="7123518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2BE2598-8C0A-1BCC-77C0-B3FFB91A9D50}"/>
              </a:ext>
            </a:extLst>
          </p:cNvPr>
          <p:cNvSpPr/>
          <p:nvPr/>
        </p:nvSpPr>
        <p:spPr>
          <a:xfrm>
            <a:off x="9096375" y="5610225"/>
            <a:ext cx="752475" cy="622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E82DA-E6EB-F36B-FDF7-08E41571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Greedy-Algorithmus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9070786-D773-27CC-17FB-7B3E8E38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66025"/>
          </a:xfrm>
        </p:spPr>
        <p:txBody>
          <a:bodyPr>
            <a:normAutofit/>
          </a:bodyPr>
          <a:lstStyle/>
          <a:p>
            <a:r>
              <a:rPr lang="de-DE" dirty="0"/>
              <a:t>- Initial wird jeder Arm einmal untersucht</a:t>
            </a:r>
          </a:p>
          <a:p>
            <a:r>
              <a:rPr lang="de-DE" dirty="0"/>
              <a:t>- Erzielte Mittelwert für jeden Arm berechnet</a:t>
            </a:r>
          </a:p>
          <a:p>
            <a:r>
              <a:rPr lang="de-DE" dirty="0"/>
              <a:t>- Arm mit dem höchsten Mittelwert (höchste Gewinnwahrscheinlichkeit) wird ab jetzt immer ausgewählt</a:t>
            </a:r>
          </a:p>
          <a:p>
            <a:r>
              <a:rPr lang="de-DE" dirty="0"/>
              <a:t>- Mittelwerte werden bei jedem Spiel aktualisiert</a:t>
            </a:r>
          </a:p>
          <a:p>
            <a:r>
              <a:rPr lang="de-DE" dirty="0"/>
              <a:t>- Arm wird ausschließlich dann gewechselt, wenn sein Mittelwert unter den Mittelwert eines anderen Armes rutscht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Reine Exploitation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161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E82DA-E6EB-F36B-FDF7-08E41571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Greedy-Algorithmus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9C9C06-DCDA-3219-4A16-216491B57956}"/>
              </a:ext>
            </a:extLst>
          </p:cNvPr>
          <p:cNvSpPr txBox="1"/>
          <p:nvPr/>
        </p:nvSpPr>
        <p:spPr>
          <a:xfrm>
            <a:off x="1670181" y="2035806"/>
            <a:ext cx="401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Nutzung der Banditenarme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40D09E-8E82-6C0D-3B0E-CD215443278D}"/>
              </a:ext>
            </a:extLst>
          </p:cNvPr>
          <p:cNvSpPr txBox="1"/>
          <p:nvPr/>
        </p:nvSpPr>
        <p:spPr>
          <a:xfrm>
            <a:off x="6518052" y="2032520"/>
            <a:ext cx="412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Entwicklung des Gesamtgewinnes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BA09E32-9B5E-9EE0-388E-F08DC550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5" y="2357337"/>
            <a:ext cx="4444643" cy="39754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4AEEF98-7144-81A7-8ABE-47191FB0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53" y="2357337"/>
            <a:ext cx="4424676" cy="39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3BD0-C029-8BBB-934E-1A40C6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de-DE" dirty="0"/>
              <a:t>-First-Algorithmus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5D21D-4E0C-65A0-1310-47D56352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- ein </a:t>
            </a:r>
            <a:r>
              <a:rPr lang="el-GR" dirty="0"/>
              <a:t>ε</a:t>
            </a:r>
            <a:r>
              <a:rPr lang="de-DE" dirty="0"/>
              <a:t> zwischen 0 und 1 wird definiert, z.B. </a:t>
            </a:r>
            <a:r>
              <a:rPr lang="el-GR" dirty="0"/>
              <a:t>ε</a:t>
            </a:r>
            <a:r>
              <a:rPr lang="de-DE" dirty="0"/>
              <a:t> = 0,1</a:t>
            </a:r>
          </a:p>
          <a:p>
            <a:r>
              <a:rPr lang="de-DE" dirty="0"/>
              <a:t>- die ersten </a:t>
            </a:r>
            <a:r>
              <a:rPr lang="el-GR" dirty="0"/>
              <a:t>ε</a:t>
            </a:r>
            <a:r>
              <a:rPr lang="de-DE" dirty="0"/>
              <a:t>*n Spiele werden nach dem Random-Algorithmus (Exploration) durchgeführt</a:t>
            </a:r>
          </a:p>
          <a:p>
            <a:r>
              <a:rPr lang="de-DE" dirty="0"/>
              <a:t>- die folgenden (1-</a:t>
            </a:r>
            <a:r>
              <a:rPr lang="el-GR" dirty="0"/>
              <a:t> ε</a:t>
            </a:r>
            <a:r>
              <a:rPr lang="de-DE" dirty="0"/>
              <a:t>)*n Spiele werden nach dem Greedy-Algorithmus (Exploitation) durchgeführt</a:t>
            </a: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b="1" dirty="0">
                <a:sym typeface="Wingdings" panose="05000000000000000000" pitchFamily="2" charset="2"/>
              </a:rPr>
              <a:t>Trade-Off zwischen Exploration und Exploitation</a:t>
            </a:r>
          </a:p>
          <a:p>
            <a:pPr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Grenzfälle:</a:t>
            </a:r>
          </a:p>
          <a:p>
            <a:pPr lvl="1">
              <a:buFontTx/>
              <a:buChar char="-"/>
            </a:pPr>
            <a:r>
              <a:rPr lang="el-GR" dirty="0"/>
              <a:t>ε</a:t>
            </a:r>
            <a:r>
              <a:rPr lang="de-DE" dirty="0">
                <a:sym typeface="Wingdings" panose="05000000000000000000" pitchFamily="2" charset="2"/>
              </a:rPr>
              <a:t>=0 – Reine Exploitation</a:t>
            </a:r>
          </a:p>
          <a:p>
            <a:pPr lvl="1">
              <a:buFontTx/>
              <a:buChar char="-"/>
            </a:pPr>
            <a:r>
              <a:rPr lang="el-GR" dirty="0"/>
              <a:t>ε</a:t>
            </a:r>
            <a:r>
              <a:rPr lang="de-DE" dirty="0">
                <a:sym typeface="Wingdings" panose="05000000000000000000" pitchFamily="2" charset="2"/>
              </a:rPr>
              <a:t>=1 – Reine Exploration</a:t>
            </a:r>
          </a:p>
          <a:p>
            <a:pPr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Problem: Welche Größe für </a:t>
            </a:r>
            <a:r>
              <a:rPr lang="el-GR" dirty="0">
                <a:sym typeface="Wingdings" panose="05000000000000000000" pitchFamily="2" charset="2"/>
              </a:rPr>
              <a:t>ε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Simulation: </a:t>
            </a:r>
            <a:r>
              <a:rPr lang="el-GR" dirty="0"/>
              <a:t>ε</a:t>
            </a:r>
            <a:r>
              <a:rPr lang="de-DE" dirty="0"/>
              <a:t> = 0,1</a:t>
            </a: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3280C2-CFC8-092B-BEA3-3D16E237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59" y="4051525"/>
            <a:ext cx="5646821" cy="21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3BD0-C029-8BBB-934E-1A40C6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de-DE" dirty="0"/>
              <a:t>-First-Algorithmus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E50331-9AF8-DDCC-76F0-716F7B16113B}"/>
              </a:ext>
            </a:extLst>
          </p:cNvPr>
          <p:cNvSpPr txBox="1"/>
          <p:nvPr/>
        </p:nvSpPr>
        <p:spPr>
          <a:xfrm>
            <a:off x="1670181" y="2035806"/>
            <a:ext cx="401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Nutzung der Banditenarme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E6258D-C8AA-9C34-B6A1-8DB26C96707B}"/>
              </a:ext>
            </a:extLst>
          </p:cNvPr>
          <p:cNvSpPr txBox="1"/>
          <p:nvPr/>
        </p:nvSpPr>
        <p:spPr>
          <a:xfrm>
            <a:off x="6518052" y="2032520"/>
            <a:ext cx="412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Entwicklung des Gesamtgewinnes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E67B79-3402-8832-57D2-A635D201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1" y="2357338"/>
            <a:ext cx="4447800" cy="39754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46D01C-4480-D090-308D-BF9537E2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46" y="2359549"/>
            <a:ext cx="4397883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A5FA3-D40F-FAC6-A1A8-93B7E254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de-DE" dirty="0"/>
              <a:t>-Greedy-Algorithmus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86B1B-F258-9B32-F620-23B73351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el-GR" dirty="0"/>
              <a:t>ε</a:t>
            </a:r>
            <a:r>
              <a:rPr lang="de-DE" dirty="0"/>
              <a:t> entscheidet bei jedem Spiel aufs neue, ob eine Exploration oder eine Exposition durchgeführt wird mit der entsprechenden Wahrscheinlichkeit</a:t>
            </a:r>
          </a:p>
          <a:p>
            <a:r>
              <a:rPr lang="de-DE" dirty="0"/>
              <a:t>- sinnvoll bei Nicht-stationären Problemen, bei denen sich die Erfolgswahrscheinlichkeit ändern kann </a:t>
            </a:r>
            <a:r>
              <a:rPr lang="de-DE" dirty="0">
                <a:sym typeface="Wingdings" panose="05000000000000000000" pitchFamily="2" charset="2"/>
              </a:rPr>
              <a:t> passt sich leichter an zeitliche Veränderungen an als der</a:t>
            </a:r>
            <a:r>
              <a:rPr lang="de-DE" dirty="0"/>
              <a:t> </a:t>
            </a:r>
            <a:r>
              <a:rPr lang="el-GR" dirty="0"/>
              <a:t>ε</a:t>
            </a:r>
            <a:r>
              <a:rPr lang="de-DE" dirty="0"/>
              <a:t>-First-Algorithmus</a:t>
            </a:r>
          </a:p>
          <a:p>
            <a:r>
              <a:rPr lang="de-DE" dirty="0"/>
              <a:t>- Nachteil: Algorithmus führt auch noch sehr spät Explorationsphasen durch, die eigentlich unsinnig sind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Trade-Off zwischen Exploration und Exposition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22D5E-C8CE-84BE-A950-7B24F79D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59" y="4324625"/>
            <a:ext cx="4559361" cy="17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A5FA3-D40F-FAC6-A1A8-93B7E254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de-DE" dirty="0"/>
              <a:t>-Greedy-Algorithmus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671EE03-E373-37E8-6453-991CBA842023}"/>
              </a:ext>
            </a:extLst>
          </p:cNvPr>
          <p:cNvSpPr txBox="1"/>
          <p:nvPr/>
        </p:nvSpPr>
        <p:spPr>
          <a:xfrm>
            <a:off x="1670181" y="2035806"/>
            <a:ext cx="401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Nutzung der Banditenarme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E191F6-9F4E-EEDD-C038-E3B120E2E1A2}"/>
              </a:ext>
            </a:extLst>
          </p:cNvPr>
          <p:cNvSpPr txBox="1"/>
          <p:nvPr/>
        </p:nvSpPr>
        <p:spPr>
          <a:xfrm>
            <a:off x="6518052" y="2032520"/>
            <a:ext cx="412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Entwicklung des Gesamtgewinnes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BB2C88-A8F5-92A2-216F-447D8FB8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5" y="2357337"/>
            <a:ext cx="4465352" cy="39754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654B3E-3DC5-C6A6-5788-117DF840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54" y="2385754"/>
            <a:ext cx="4424675" cy="39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A9C60-C360-67DB-BDD1-89C0CF9D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de-DE" dirty="0"/>
              <a:t>-Decreasing-Algorithmus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786FE0-123C-B934-3785-EAB7827A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- Kombination aus </a:t>
            </a:r>
            <a:r>
              <a:rPr lang="el-GR" dirty="0"/>
              <a:t>ε</a:t>
            </a:r>
            <a:r>
              <a:rPr lang="de-DE" dirty="0"/>
              <a:t>-First- und </a:t>
            </a:r>
            <a:r>
              <a:rPr lang="el-GR" dirty="0"/>
              <a:t>ε</a:t>
            </a:r>
            <a:r>
              <a:rPr lang="de-DE" dirty="0"/>
              <a:t>-Greedy-Algorithmus</a:t>
            </a:r>
          </a:p>
          <a:p>
            <a:r>
              <a:rPr lang="de-DE" dirty="0"/>
              <a:t>-  eine monoton fallende Funktion wird definiert, die angibt, dass zu Beginn viel exploriert wird, während zum Ende hin immer weniger exploriert wird</a:t>
            </a:r>
          </a:p>
          <a:p>
            <a:r>
              <a:rPr lang="de-DE" dirty="0"/>
              <a:t>-  </a:t>
            </a:r>
            <a:r>
              <a:rPr lang="el-GR" dirty="0"/>
              <a:t>ε</a:t>
            </a:r>
            <a:r>
              <a:rPr lang="de-DE" dirty="0"/>
              <a:t> gibt den übergreifenden Anteil der Explorationsspiele im Vergleich zu den Expositionsspielen an</a:t>
            </a:r>
          </a:p>
          <a:p>
            <a:r>
              <a:rPr lang="de-DE" b="1" dirty="0">
                <a:sym typeface="Wingdings" panose="05000000000000000000" pitchFamily="2" charset="2"/>
              </a:rPr>
              <a:t>Trade-Off zwischen Exploration und Exploitation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AutoShape 2" descr="Abbildung 18: Darstellung der Funktionen, die die Wahrscheinlichkeit bestimmen, welche Strategie ausgewählt wird (random oder greedy).">
            <a:extLst>
              <a:ext uri="{FF2B5EF4-FFF2-40B4-BE49-F238E27FC236}">
                <a16:creationId xmlns:a16="http://schemas.microsoft.com/office/drawing/2014/main" id="{D8BDF8E1-7833-68AA-4DE6-C2E0556E1B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F1548E-A5AE-30DE-9EB8-B3CB378F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529" y="4172374"/>
            <a:ext cx="4663605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4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A9C60-C360-67DB-BDD1-89C0CF9D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de-DE" dirty="0"/>
              <a:t>-Decreasing-Algorithmus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BC845F-FBE9-F6F0-5DC1-5D872BF9BF58}"/>
              </a:ext>
            </a:extLst>
          </p:cNvPr>
          <p:cNvSpPr txBox="1"/>
          <p:nvPr/>
        </p:nvSpPr>
        <p:spPr>
          <a:xfrm>
            <a:off x="1670181" y="2035806"/>
            <a:ext cx="401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Nutzung der Banditenarme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E4256A8-2A91-49A0-40B0-75FA928326CE}"/>
              </a:ext>
            </a:extLst>
          </p:cNvPr>
          <p:cNvSpPr txBox="1"/>
          <p:nvPr/>
        </p:nvSpPr>
        <p:spPr>
          <a:xfrm>
            <a:off x="6518052" y="2032520"/>
            <a:ext cx="412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Entwicklung des Gesamtgewinnes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00EE48-32C9-9772-DDC7-22693B87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1" y="2377416"/>
            <a:ext cx="4444643" cy="3935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F090DD4-6698-2268-8DAA-48309AF9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67" y="2377416"/>
            <a:ext cx="4366945" cy="39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3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79884-B438-96B8-D6F6-EAF86849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</a:t>
            </a:r>
            <a:r>
              <a:rPr lang="el-GR" dirty="0"/>
              <a:t>ε</a:t>
            </a:r>
            <a:r>
              <a:rPr lang="de-DE" dirty="0"/>
              <a:t>-Algorithmen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384F6F-E35D-9DEE-B131-D200DBF2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65684"/>
            <a:ext cx="4161734" cy="3915769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2E4EAC4-9A2F-816B-F00B-A5B80CF9DC90}"/>
              </a:ext>
            </a:extLst>
          </p:cNvPr>
          <p:cNvSpPr txBox="1">
            <a:spLocks/>
          </p:cNvSpPr>
          <p:nvPr/>
        </p:nvSpPr>
        <p:spPr>
          <a:xfrm>
            <a:off x="5538355" y="2266949"/>
            <a:ext cx="5910306" cy="3679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- Algorithmen liegen alle sehr nah bei einander</a:t>
            </a:r>
          </a:p>
          <a:p>
            <a:r>
              <a:rPr lang="de-DE" dirty="0"/>
              <a:t>- ε-First-Algorithmus erreicht die besten Ergebnisse, da es sich um ein stationäres Problem handelt</a:t>
            </a:r>
          </a:p>
          <a:p>
            <a:r>
              <a:rPr lang="de-DE" dirty="0"/>
              <a:t>- ε-First-Algorithmus hat teilweise allerdings auch die schlechtestes Ergebnisse </a:t>
            </a:r>
            <a:r>
              <a:rPr lang="de-DE" dirty="0">
                <a:sym typeface="Wingdings" panose="05000000000000000000" pitchFamily="2" charset="2"/>
              </a:rPr>
              <a:t> Dieser Effekt tritt auf, wenn der optimale Arm zu Beginn ungewöhnlich schlecht performt</a:t>
            </a:r>
          </a:p>
          <a:p>
            <a:r>
              <a:rPr lang="de-DE" dirty="0">
                <a:sym typeface="Wingdings" panose="05000000000000000000" pitchFamily="2" charset="2"/>
              </a:rPr>
              <a:t>- bei dem </a:t>
            </a:r>
            <a:r>
              <a:rPr lang="de-DE" dirty="0"/>
              <a:t>ε</a:t>
            </a:r>
            <a:r>
              <a:rPr lang="de-DE" dirty="0">
                <a:sym typeface="Wingdings" panose="05000000000000000000" pitchFamily="2" charset="2"/>
              </a:rPr>
              <a:t>-Decreasing-Algorithmus wird dieser Effekt reduziert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380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7ED9D-2DDE-67A7-DF33-84B1D348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Lösungsalgorithmen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E70359-2447-1217-6AC9-07ED475B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053" y="3313659"/>
            <a:ext cx="5059680" cy="1450757"/>
          </a:xfrm>
        </p:spPr>
        <p:txBody>
          <a:bodyPr/>
          <a:lstStyle/>
          <a:p>
            <a:r>
              <a:rPr lang="de-DE" dirty="0"/>
              <a:t>- Upper Confidence Bounds Algorithmus</a:t>
            </a:r>
          </a:p>
          <a:p>
            <a:r>
              <a:rPr lang="de-DE" dirty="0"/>
              <a:t>- Thompson Sampling</a:t>
            </a:r>
          </a:p>
          <a:p>
            <a:r>
              <a:rPr lang="de-DE" dirty="0"/>
              <a:t>- Monte-Carlo-Algorithmus</a:t>
            </a:r>
          </a:p>
        </p:txBody>
      </p:sp>
      <p:pic>
        <p:nvPicPr>
          <p:cNvPr id="3074" name="Picture 2" descr="Algorithmen: Die Grenzen der künstlichen Intelligenz - Spektrum der  Wissenschaft">
            <a:extLst>
              <a:ext uri="{FF2B5EF4-FFF2-40B4-BE49-F238E27FC236}">
                <a16:creationId xmlns:a16="http://schemas.microsoft.com/office/drawing/2014/main" id="{EE26D8CD-4879-2100-3ACB-016116E3E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r="30675"/>
          <a:stretch/>
        </p:blipFill>
        <p:spPr bwMode="auto">
          <a:xfrm>
            <a:off x="1097280" y="2108201"/>
            <a:ext cx="4917669" cy="386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6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9786E-667A-BBDD-6DD9-5466AEE7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Lernverfahren</a:t>
            </a:r>
          </a:p>
        </p:txBody>
      </p:sp>
      <p:pic>
        <p:nvPicPr>
          <p:cNvPr id="4" name="Picture 2" descr="3 Types of Machine Learning - New Tech Dojo">
            <a:extLst>
              <a:ext uri="{FF2B5EF4-FFF2-40B4-BE49-F238E27FC236}">
                <a16:creationId xmlns:a16="http://schemas.microsoft.com/office/drawing/2014/main" id="{E2C95066-BAB7-29D2-6509-30256D86E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6"/>
          <a:stretch/>
        </p:blipFill>
        <p:spPr bwMode="auto">
          <a:xfrm>
            <a:off x="2757378" y="1888546"/>
            <a:ext cx="6738204" cy="43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470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1CAE63-5804-232E-54FA-D8B04699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D21991-96F9-522D-6D2F-4217D0F5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Überblick über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Reinforcement Learning Algorithmen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Projektausblick</a:t>
            </a:r>
          </a:p>
        </p:txBody>
      </p:sp>
    </p:spTree>
    <p:extLst>
      <p:ext uri="{BB962C8B-B14F-4D97-AF65-F5344CB8AC3E}">
        <p14:creationId xmlns:p14="http://schemas.microsoft.com/office/powerpoint/2010/main" val="69372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6C3F5-685F-E7D1-F2FB-4AB777D2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 – Use Case</a:t>
            </a:r>
          </a:p>
        </p:txBody>
      </p:sp>
      <p:pic>
        <p:nvPicPr>
          <p:cNvPr id="2050" name="Picture 2" descr="Data Annotation for Machine Learning: A ">
            <a:extLst>
              <a:ext uri="{FF2B5EF4-FFF2-40B4-BE49-F238E27FC236}">
                <a16:creationId xmlns:a16="http://schemas.microsoft.com/office/drawing/2014/main" id="{54EEC621-DEE9-CD2F-88E9-6FEA27D7B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7" r="65703" b="52917"/>
          <a:stretch/>
        </p:blipFill>
        <p:spPr bwMode="auto">
          <a:xfrm>
            <a:off x="212300" y="2143124"/>
            <a:ext cx="4035850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 Annotation for Machine Learning: A ">
            <a:extLst>
              <a:ext uri="{FF2B5EF4-FFF2-40B4-BE49-F238E27FC236}">
                <a16:creationId xmlns:a16="http://schemas.microsoft.com/office/drawing/2014/main" id="{506F0E62-D2B5-563A-97D2-30B305191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 t="5417" b="52917"/>
          <a:stretch/>
        </p:blipFill>
        <p:spPr bwMode="auto">
          <a:xfrm>
            <a:off x="8362950" y="2143123"/>
            <a:ext cx="3616750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EBF5152-7C37-2CE2-C380-31B0CA352256}"/>
              </a:ext>
            </a:extLst>
          </p:cNvPr>
          <p:cNvSpPr/>
          <p:nvPr/>
        </p:nvSpPr>
        <p:spPr>
          <a:xfrm>
            <a:off x="4199943" y="2143123"/>
            <a:ext cx="1239805" cy="292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Data Annotation for Machine Learning: A ">
            <a:extLst>
              <a:ext uri="{FF2B5EF4-FFF2-40B4-BE49-F238E27FC236}">
                <a16:creationId xmlns:a16="http://schemas.microsoft.com/office/drawing/2014/main" id="{A87C24B2-4A85-5D96-05C2-9D13DE199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5417" r="30735" b="52917"/>
          <a:stretch/>
        </p:blipFill>
        <p:spPr bwMode="auto">
          <a:xfrm>
            <a:off x="4171950" y="2143123"/>
            <a:ext cx="4191000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0EE4-7A32-5F46-5737-A4096364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 - Verfahren</a:t>
            </a:r>
          </a:p>
        </p:txBody>
      </p:sp>
      <p:pic>
        <p:nvPicPr>
          <p:cNvPr id="3076" name="Picture 4" descr="Dive into Supervised Machine Learning | by Vansh Jatana | Analytics Vidhya  | Medium">
            <a:extLst>
              <a:ext uri="{FF2B5EF4-FFF2-40B4-BE49-F238E27FC236}">
                <a16:creationId xmlns:a16="http://schemas.microsoft.com/office/drawing/2014/main" id="{7498FC50-C186-66F3-5B90-0483F141D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 bwMode="auto">
          <a:xfrm>
            <a:off x="600075" y="2209800"/>
            <a:ext cx="10991850" cy="37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9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F906A1A-6598-23ED-07D8-C809623312A9}"/>
              </a:ext>
            </a:extLst>
          </p:cNvPr>
          <p:cNvSpPr/>
          <p:nvPr/>
        </p:nvSpPr>
        <p:spPr>
          <a:xfrm>
            <a:off x="4315588" y="2101848"/>
            <a:ext cx="1239805" cy="292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A6C3F5-685F-E7D1-F2FB-4AB777D2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9950"/>
            <a:ext cx="10058400" cy="1450757"/>
          </a:xfrm>
        </p:spPr>
        <p:txBody>
          <a:bodyPr/>
          <a:lstStyle/>
          <a:p>
            <a:r>
              <a:rPr lang="de-DE" dirty="0"/>
              <a:t>UL – Use Case</a:t>
            </a:r>
          </a:p>
        </p:txBody>
      </p:sp>
      <p:pic>
        <p:nvPicPr>
          <p:cNvPr id="4" name="Picture 2" descr="Data Annotation for Machine Learning: A ">
            <a:extLst>
              <a:ext uri="{FF2B5EF4-FFF2-40B4-BE49-F238E27FC236}">
                <a16:creationId xmlns:a16="http://schemas.microsoft.com/office/drawing/2014/main" id="{780935A3-6612-A5D4-8E47-E3592D2CE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9" r="64694"/>
          <a:stretch/>
        </p:blipFill>
        <p:spPr bwMode="auto">
          <a:xfrm>
            <a:off x="202775" y="2101848"/>
            <a:ext cx="4154621" cy="36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 Annotation for Machine Learning: A ">
            <a:extLst>
              <a:ext uri="{FF2B5EF4-FFF2-40B4-BE49-F238E27FC236}">
                <a16:creationId xmlns:a16="http://schemas.microsoft.com/office/drawing/2014/main" id="{6BD12B58-99BA-940C-6181-0277E18DA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3" t="57639"/>
          <a:stretch/>
        </p:blipFill>
        <p:spPr bwMode="auto">
          <a:xfrm>
            <a:off x="8339138" y="2101848"/>
            <a:ext cx="3635800" cy="36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5F50E1C-570A-DD02-C416-A91A40D6AFA9}"/>
              </a:ext>
            </a:extLst>
          </p:cNvPr>
          <p:cNvSpPr/>
          <p:nvPr/>
        </p:nvSpPr>
        <p:spPr>
          <a:xfrm>
            <a:off x="4310741" y="2101848"/>
            <a:ext cx="998375" cy="292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Data Annotation for Machine Learning: A ">
            <a:extLst>
              <a:ext uri="{FF2B5EF4-FFF2-40B4-BE49-F238E27FC236}">
                <a16:creationId xmlns:a16="http://schemas.microsoft.com/office/drawing/2014/main" id="{875BD9F9-BB75-64D9-2C63-13EC6563D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1" t="57639" r="30816"/>
          <a:stretch/>
        </p:blipFill>
        <p:spPr bwMode="auto">
          <a:xfrm>
            <a:off x="4271963" y="2101848"/>
            <a:ext cx="4067175" cy="36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5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90766-4F74-05AB-E9D2-6E7E8F4F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UL - Verfahren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4D563B-C956-5CF9-A460-14A17BF0C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28533" r="2713" b="5098"/>
          <a:stretch/>
        </p:blipFill>
        <p:spPr bwMode="auto">
          <a:xfrm>
            <a:off x="971550" y="1952625"/>
            <a:ext cx="10184130" cy="410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8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0EE4-7A32-5F46-5737-A4096364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682590E-85EA-BF57-4002-B5BE2DF85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" t="14316" r="7137" b="13924"/>
          <a:stretch/>
        </p:blipFill>
        <p:spPr bwMode="auto">
          <a:xfrm>
            <a:off x="2415073" y="1994884"/>
            <a:ext cx="7361853" cy="415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FD6A560-546E-936C-210B-D6DE61378FF2}"/>
              </a:ext>
            </a:extLst>
          </p:cNvPr>
          <p:cNvSpPr/>
          <p:nvPr/>
        </p:nvSpPr>
        <p:spPr>
          <a:xfrm>
            <a:off x="4800600" y="5238750"/>
            <a:ext cx="1228725" cy="33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DDC72A-FEBE-6E83-B85E-DD38060E64A2}"/>
              </a:ext>
            </a:extLst>
          </p:cNvPr>
          <p:cNvSpPr/>
          <p:nvPr/>
        </p:nvSpPr>
        <p:spPr>
          <a:xfrm>
            <a:off x="4599992" y="5572125"/>
            <a:ext cx="1562685" cy="33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03761A-2597-EE2B-244D-8CDBDC07A33C}"/>
              </a:ext>
            </a:extLst>
          </p:cNvPr>
          <p:cNvSpPr/>
          <p:nvPr/>
        </p:nvSpPr>
        <p:spPr>
          <a:xfrm>
            <a:off x="2415073" y="1940769"/>
            <a:ext cx="6840894" cy="432940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9B3A42-4A61-5F53-4049-9C61174BF597}"/>
              </a:ext>
            </a:extLst>
          </p:cNvPr>
          <p:cNvSpPr txBox="1"/>
          <p:nvPr/>
        </p:nvSpPr>
        <p:spPr>
          <a:xfrm>
            <a:off x="4599993" y="1915843"/>
            <a:ext cx="230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2060"/>
                </a:solidFill>
              </a:rPr>
              <a:t>House (</a:t>
            </a:r>
            <a:r>
              <a:rPr lang="de-DE" sz="2000" b="1" dirty="0" err="1">
                <a:solidFill>
                  <a:srgbClr val="002060"/>
                </a:solidFill>
              </a:rPr>
              <a:t>Enviroment</a:t>
            </a:r>
            <a:r>
              <a:rPr lang="de-DE" sz="2000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051565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26_TF22712842.potx" id="{98CF4752-A0D8-4ED4-BA82-F1E042F5850D}" vid="{5F8701D8-90FA-4323-82E1-6E5786B5BAD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{E6E46398-ADDE-4CE6-A85F-324F009A59F7}tf22712842_win32</Template>
  <TotalTime>0</TotalTime>
  <Words>960</Words>
  <Application>Microsoft Office PowerPoint</Application>
  <PresentationFormat>Breitbild</PresentationFormat>
  <Paragraphs>139</Paragraphs>
  <Slides>40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Bookman Old Style</vt:lpstr>
      <vt:lpstr>Calibri</vt:lpstr>
      <vt:lpstr>Cambria Math</vt:lpstr>
      <vt:lpstr>charter</vt:lpstr>
      <vt:lpstr>Franklin Gothic Book</vt:lpstr>
      <vt:lpstr>1_RetrospectVTI</vt:lpstr>
      <vt:lpstr>Lernverfahren im Machine Learning mit Fokus auf Reinforcement Learning</vt:lpstr>
      <vt:lpstr>Inhaltsverzeichnis</vt:lpstr>
      <vt:lpstr>Machine Learning</vt:lpstr>
      <vt:lpstr>Lernverfahren</vt:lpstr>
      <vt:lpstr>SL – Use Case</vt:lpstr>
      <vt:lpstr>SL - Verfahren</vt:lpstr>
      <vt:lpstr>UL – Use Case</vt:lpstr>
      <vt:lpstr>UL - Verfahren</vt:lpstr>
      <vt:lpstr>Reinforcement Learning</vt:lpstr>
      <vt:lpstr>RL – Use Case</vt:lpstr>
      <vt:lpstr>RL - Verfahren</vt:lpstr>
      <vt:lpstr>RL - Beispiel</vt:lpstr>
      <vt:lpstr>RL - Beispiel</vt:lpstr>
      <vt:lpstr>RL - Beispiel</vt:lpstr>
      <vt:lpstr>Inhaltsverzeichnis</vt:lpstr>
      <vt:lpstr>Q-Learning</vt:lpstr>
      <vt:lpstr>Q-Learning</vt:lpstr>
      <vt:lpstr>Q-Learning</vt:lpstr>
      <vt:lpstr>Policy Gradient</vt:lpstr>
      <vt:lpstr>Policy Gradient</vt:lpstr>
      <vt:lpstr>Dynamische Programmierung</vt:lpstr>
      <vt:lpstr>Mehrarmige Banditen Problem</vt:lpstr>
      <vt:lpstr>Exploration-Exploitation-Dilemma</vt:lpstr>
      <vt:lpstr>Probleme reiner Exploration</vt:lpstr>
      <vt:lpstr>Probleme reiner Exploitation</vt:lpstr>
      <vt:lpstr>Bestandteile der Algorithmen</vt:lpstr>
      <vt:lpstr>Simulation</vt:lpstr>
      <vt:lpstr>Random-Algorithmus</vt:lpstr>
      <vt:lpstr>Random-Algorithmus</vt:lpstr>
      <vt:lpstr>Greedy-Algorithmus</vt:lpstr>
      <vt:lpstr>Greedy-Algorithmus</vt:lpstr>
      <vt:lpstr>ε-First-Algorithmus</vt:lpstr>
      <vt:lpstr>ε-First-Algorithmus</vt:lpstr>
      <vt:lpstr>ε-Greedy-Algorithmus</vt:lpstr>
      <vt:lpstr>ε-Greedy-Algorithmus</vt:lpstr>
      <vt:lpstr>ε-Decreasing-Algorithmus</vt:lpstr>
      <vt:lpstr>ε-Decreasing-Algorithmus</vt:lpstr>
      <vt:lpstr>Vergleich der ε-Algorithmen</vt:lpstr>
      <vt:lpstr>Weitere Lösungsalgorithmen</vt:lpstr>
      <vt:lpstr>Inhaltsverzeichnis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Lernverfahren im Machine Learning mit Fokus auf Reinforcement Learning</dc:title>
  <dc:creator>Alina Buss</dc:creator>
  <cp:lastModifiedBy>Alina Buss</cp:lastModifiedBy>
  <cp:revision>14</cp:revision>
  <dcterms:created xsi:type="dcterms:W3CDTF">2022-05-19T07:09:15Z</dcterms:created>
  <dcterms:modified xsi:type="dcterms:W3CDTF">2022-06-07T14:34:04Z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